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1AB40-3090-4DC1-BF72-5E835E011DC8}" type="datetimeFigureOut">
              <a:rPr lang="uk-UA" smtClean="0"/>
              <a:t>20.03.2024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65503-5360-4E28-A860-7DC72441E9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5048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1AB40-3090-4DC1-BF72-5E835E011DC8}" type="datetimeFigureOut">
              <a:rPr lang="uk-UA" smtClean="0"/>
              <a:t>20.03.2024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65503-5360-4E28-A860-7DC72441E9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84502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1AB40-3090-4DC1-BF72-5E835E011DC8}" type="datetimeFigureOut">
              <a:rPr lang="uk-UA" smtClean="0"/>
              <a:t>20.03.2024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65503-5360-4E28-A860-7DC72441E9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97251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1AB40-3090-4DC1-BF72-5E835E011DC8}" type="datetimeFigureOut">
              <a:rPr lang="uk-UA" smtClean="0"/>
              <a:t>20.03.2024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65503-5360-4E28-A860-7DC72441E9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7331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1AB40-3090-4DC1-BF72-5E835E011DC8}" type="datetimeFigureOut">
              <a:rPr lang="uk-UA" smtClean="0"/>
              <a:t>20.03.2024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65503-5360-4E28-A860-7DC72441E9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3470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1AB40-3090-4DC1-BF72-5E835E011DC8}" type="datetimeFigureOut">
              <a:rPr lang="uk-UA" smtClean="0"/>
              <a:t>20.03.2024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65503-5360-4E28-A860-7DC72441E9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3043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1AB40-3090-4DC1-BF72-5E835E011DC8}" type="datetimeFigureOut">
              <a:rPr lang="uk-UA" smtClean="0"/>
              <a:t>20.03.2024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65503-5360-4E28-A860-7DC72441E9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27299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1AB40-3090-4DC1-BF72-5E835E011DC8}" type="datetimeFigureOut">
              <a:rPr lang="uk-UA" smtClean="0"/>
              <a:t>20.03.2024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65503-5360-4E28-A860-7DC72441E9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426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1AB40-3090-4DC1-BF72-5E835E011DC8}" type="datetimeFigureOut">
              <a:rPr lang="uk-UA" smtClean="0"/>
              <a:t>20.03.2024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65503-5360-4E28-A860-7DC72441E9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3114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1AB40-3090-4DC1-BF72-5E835E011DC8}" type="datetimeFigureOut">
              <a:rPr lang="uk-UA" smtClean="0"/>
              <a:t>20.03.2024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65503-5360-4E28-A860-7DC72441E9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89856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1AB40-3090-4DC1-BF72-5E835E011DC8}" type="datetimeFigureOut">
              <a:rPr lang="uk-UA" smtClean="0"/>
              <a:t>20.03.2024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65503-5360-4E28-A860-7DC72441E9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5569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1AB40-3090-4DC1-BF72-5E835E011DC8}" type="datetimeFigureOut">
              <a:rPr lang="uk-UA" smtClean="0"/>
              <a:t>20.03.2024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65503-5360-4E28-A860-7DC72441E9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6882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gif"/><Relationship Id="rId4" Type="http://schemas.openxmlformats.org/officeDocument/2006/relationships/image" Target="../media/image18.jpe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gif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700" y="-90497"/>
            <a:ext cx="7162800" cy="6782276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5526" y="3981678"/>
            <a:ext cx="11805974" cy="279860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9600" b="1" i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Права дитини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9600" b="1" i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у сім</a:t>
            </a:r>
            <a:r>
              <a:rPr lang="en-US" sz="9600" b="1" i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’</a:t>
            </a:r>
            <a:r>
              <a:rPr lang="uk-UA" sz="9600" b="1" i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ї</a:t>
            </a:r>
            <a:endParaRPr lang="uk-UA" sz="9600" b="1" i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1" y="2438400"/>
            <a:ext cx="2587953" cy="1827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704" y="2250906"/>
            <a:ext cx="2917296" cy="21879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8" name="Picture 2" descr="http://www.kramsch8.ho.ua/images/Prava%20ditey/4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1" y="133051"/>
            <a:ext cx="2442069" cy="234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351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5500" y="123825"/>
            <a:ext cx="10515600" cy="17049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Право знати </a:t>
            </a:r>
            <a:r>
              <a:rPr lang="ru-RU" sz="4400" b="1" i="1" dirty="0" err="1" smtClean="0">
                <a:solidFill>
                  <a:srgbClr val="C00000"/>
                </a:solidFill>
                <a:latin typeface="Bookman Old Style" panose="02050604050505020204" pitchFamily="18" charset="0"/>
              </a:rPr>
              <a:t>своїх</a:t>
            </a:r>
            <a:r>
              <a:rPr lang="ru-RU" sz="44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</a:t>
            </a:r>
            <a:r>
              <a:rPr lang="ru-RU" sz="4400" b="1" i="1" dirty="0" err="1" smtClean="0">
                <a:solidFill>
                  <a:srgbClr val="C00000"/>
                </a:solidFill>
                <a:latin typeface="Bookman Old Style" panose="02050604050505020204" pitchFamily="18" charset="0"/>
              </a:rPr>
              <a:t>батьків</a:t>
            </a:r>
            <a:r>
              <a:rPr lang="ru-RU" sz="44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та право на </a:t>
            </a:r>
            <a:r>
              <a:rPr lang="uk-UA" sz="44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їх </a:t>
            </a:r>
            <a:r>
              <a:rPr lang="ru-RU" sz="4400" b="1" i="1" dirty="0" err="1" smtClean="0">
                <a:solidFill>
                  <a:srgbClr val="C00000"/>
                </a:solidFill>
                <a:latin typeface="Bookman Old Style" panose="02050604050505020204" pitchFamily="18" charset="0"/>
              </a:rPr>
              <a:t>піклування</a:t>
            </a:r>
            <a:endParaRPr lang="uk-UA" sz="4400" b="1" i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030" name="Picture 6" descr="http://www.bazarmedia.info/images/2014/12/vidp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600" y="3414712"/>
            <a:ext cx="4483100" cy="33623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krtvoru.info/wp-content/uploads/2011/12/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75" y="1357312"/>
            <a:ext cx="3810000" cy="25050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026" name="Picture 2" descr="http://static.sch13.pl.ua/media/k2/items/cache/01f1a05053c6242fcfa23075e5b963c1_X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1468437"/>
            <a:ext cx="5356225" cy="34190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boryspil-dnz-teremok.edukit.kiev.ua/files2/images/rodinne/893.jpg?size=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4886324"/>
            <a:ext cx="3143250" cy="19716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484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54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Право не розлучатися зі своїми батьками</a:t>
            </a:r>
            <a:endParaRPr lang="uk-UA" sz="5400" b="1" i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050" name="Picture 2" descr="http://korysne.ostriv.in.ua/images/publications/4/9443/131557877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29" y="3474641"/>
            <a:ext cx="4398990" cy="33139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928" y="2651919"/>
            <a:ext cx="3128562" cy="24796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052" name="Picture 4" descr="https://encrypted-tbn2.gstatic.com/images?q=tbn:ANd9GcQzWZl42ssA3hLSu267wNuizZM8easDbw_TJzGhsCyvpVOSVs7KC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699" y="2349103"/>
            <a:ext cx="4134944" cy="30853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3074" name="Picture 2" descr="http://brovary-dnz-maliatko.edukit.kiev.ua/files2/images/10.gif?size=1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25" y="365125"/>
            <a:ext cx="3228975" cy="3390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637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3987" y="275431"/>
            <a:ext cx="9345613" cy="1325563"/>
          </a:xfrm>
        </p:spPr>
        <p:txBody>
          <a:bodyPr>
            <a:noAutofit/>
          </a:bodyPr>
          <a:lstStyle/>
          <a:p>
            <a:pPr algn="ctr"/>
            <a:r>
              <a:rPr lang="uk-UA" sz="54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Право на виховання </a:t>
            </a:r>
            <a:br>
              <a:rPr lang="uk-UA" sz="54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</a:br>
            <a:r>
              <a:rPr lang="uk-UA" sz="54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в родині</a:t>
            </a:r>
            <a:endParaRPr lang="uk-UA" sz="5400" b="1" i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074" name="Picture 2" descr="http://gorodok.rv.ua/upload/000/u1/042/8dd4978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487" y="2000250"/>
            <a:ext cx="6067425" cy="39909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3076" name="Picture 4" descr="http://upsihologtandem.at.ua/Shablon/75947641_1278621208_3um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000" b="3112"/>
          <a:stretch/>
        </p:blipFill>
        <p:spPr bwMode="auto">
          <a:xfrm>
            <a:off x="7839075" y="2527300"/>
            <a:ext cx="4200525" cy="41529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3078" name="Picture 6" descr="http://oki.pp.ua/wp-content/uploads/2015/03/135788777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55" y="915988"/>
            <a:ext cx="2964656" cy="20430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59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" y="143178"/>
            <a:ext cx="11559100" cy="1690688"/>
          </a:xfrm>
        </p:spPr>
        <p:txBody>
          <a:bodyPr>
            <a:normAutofit/>
          </a:bodyPr>
          <a:lstStyle/>
          <a:p>
            <a:pPr algn="ctr"/>
            <a:r>
              <a:rPr lang="uk-UA" sz="48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Право на безпечні </a:t>
            </a:r>
            <a:br>
              <a:rPr lang="uk-UA" sz="48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</a:br>
            <a:r>
              <a:rPr lang="uk-UA" sz="48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умови життя</a:t>
            </a:r>
            <a:endParaRPr lang="uk-UA" sz="4800" dirty="0"/>
          </a:p>
        </p:txBody>
      </p:sp>
      <p:pic>
        <p:nvPicPr>
          <p:cNvPr id="5122" name="Picture 2" descr="http://korsundruzhba.ck.ua/images/content/bgd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01" y="8088"/>
            <a:ext cx="2814346" cy="2637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dnz-sonechko.net.ua/wp-content/uploads/2014/12/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2275" y="143178"/>
            <a:ext cx="2749416" cy="247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.marganets-dnz13.edukit.dp.ua/files2/images/vje_bulo/doroga.jpg?size=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423" y="4165784"/>
            <a:ext cx="3095625" cy="264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laginlib.org.ua/ynfo/pravo/foto/5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270" y="3456594"/>
            <a:ext cx="2955421" cy="319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dityinfo.com/uploads/images/default/bezpeka_ditini_vdom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568" y="1730862"/>
            <a:ext cx="3468861" cy="216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krdobr.ucoz.ua/stixi-dlya-detej-pravila-pozharnoj-bezopasnosti-1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98" b="8068"/>
          <a:stretch/>
        </p:blipFill>
        <p:spPr bwMode="auto">
          <a:xfrm>
            <a:off x="190500" y="3898900"/>
            <a:ext cx="4254500" cy="274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www.babybezpeka.org.ua/uploaded/image/img/stranger_behind_door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429" y="1564351"/>
            <a:ext cx="2377137" cy="277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zhuravlyksokal.lvivedu.com/uploads/editor/3867/337307/sitepage_69/image/0_36a44_8dcca5d5_l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739" y="1899560"/>
            <a:ext cx="2473325" cy="213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490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260" y="-477430"/>
            <a:ext cx="11757025" cy="4775200"/>
          </a:xfrm>
        </p:spPr>
        <p:txBody>
          <a:bodyPr>
            <a:normAutofit/>
          </a:bodyPr>
          <a:lstStyle/>
          <a:p>
            <a:pPr algn="ctr"/>
            <a:r>
              <a:rPr lang="uk-UA" b="1" i="1" dirty="0">
                <a:solidFill>
                  <a:srgbClr val="C00000"/>
                </a:solidFill>
                <a:latin typeface="Bookman Old Style" panose="02050604050505020204" pitchFamily="18" charset="0"/>
              </a:rPr>
              <a:t>Право </a:t>
            </a:r>
            <a:r>
              <a:rPr lang="uk-UA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не піддаватися жорстокому та недбалому відношенню</a:t>
            </a:r>
            <a:br>
              <a:rPr lang="uk-UA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</a:br>
            <a:r>
              <a:rPr lang="uk-UA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                            </a:t>
            </a:r>
            <a:r>
              <a:rPr lang="ru-RU" sz="3200" b="1" i="1" dirty="0" smtClean="0">
                <a:latin typeface="Century" panose="02040604050505020304" pitchFamily="18" charset="0"/>
              </a:rPr>
              <a:t>Я </a:t>
            </a:r>
            <a:r>
              <a:rPr lang="ru-RU" sz="3200" b="1" i="1" dirty="0" err="1">
                <a:latin typeface="Century" panose="02040604050505020304" pitchFamily="18" charset="0"/>
              </a:rPr>
              <a:t>бачив</a:t>
            </a:r>
            <a:r>
              <a:rPr lang="ru-RU" sz="3200" b="1" i="1" dirty="0">
                <a:latin typeface="Century" panose="02040604050505020304" pitchFamily="18" charset="0"/>
              </a:rPr>
              <a:t> у </a:t>
            </a:r>
            <a:r>
              <a:rPr lang="ru-RU" sz="3200" b="1" i="1" dirty="0" err="1">
                <a:latin typeface="Century" panose="02040604050505020304" pitchFamily="18" charset="0"/>
              </a:rPr>
              <a:t>житті</a:t>
            </a:r>
            <a:r>
              <a:rPr lang="ru-RU" sz="3200" b="1" i="1" dirty="0">
                <a:latin typeface="Century" panose="02040604050505020304" pitchFamily="18" charset="0"/>
              </a:rPr>
              <a:t> </a:t>
            </a:r>
            <a:r>
              <a:rPr lang="ru-RU" sz="3200" b="1" i="1" dirty="0" err="1">
                <a:latin typeface="Century" panose="02040604050505020304" pitchFamily="18" charset="0"/>
              </a:rPr>
              <a:t>багато</a:t>
            </a:r>
            <a:r>
              <a:rPr lang="ru-RU" sz="3200" b="1" i="1" dirty="0">
                <a:latin typeface="Century" panose="02040604050505020304" pitchFamily="18" charset="0"/>
              </a:rPr>
              <a:t> зла</a:t>
            </a:r>
            <a:r>
              <a:rPr lang="ru-RU" sz="3200" b="1" i="1" dirty="0" smtClean="0">
                <a:latin typeface="Century" panose="02040604050505020304" pitchFamily="18" charset="0"/>
              </a:rPr>
              <a:t>,</a:t>
            </a:r>
            <a:br>
              <a:rPr lang="ru-RU" sz="3200" b="1" i="1" dirty="0" smtClean="0">
                <a:latin typeface="Century" panose="02040604050505020304" pitchFamily="18" charset="0"/>
              </a:rPr>
            </a:br>
            <a:r>
              <a:rPr lang="ru-RU" sz="3200" b="1" i="1" dirty="0">
                <a:latin typeface="Century" panose="02040604050505020304" pitchFamily="18" charset="0"/>
              </a:rPr>
              <a:t> </a:t>
            </a:r>
            <a:r>
              <a:rPr lang="ru-RU" sz="3200" b="1" i="1" dirty="0" smtClean="0">
                <a:latin typeface="Century" panose="02040604050505020304" pitchFamily="18" charset="0"/>
              </a:rPr>
              <a:t>                                               але </a:t>
            </a:r>
            <a:r>
              <a:rPr lang="ru-RU" sz="3200" b="1" i="1" dirty="0">
                <a:latin typeface="Century" panose="02040604050505020304" pitchFamily="18" charset="0"/>
              </a:rPr>
              <a:t>і </a:t>
            </a:r>
            <a:r>
              <a:rPr lang="ru-RU" sz="3200" b="1" i="1" dirty="0" err="1">
                <a:latin typeface="Century" panose="02040604050505020304" pitchFamily="18" charset="0"/>
              </a:rPr>
              <a:t>воно</a:t>
            </a:r>
            <a:r>
              <a:rPr lang="ru-RU" sz="3200" b="1" i="1" dirty="0">
                <a:latin typeface="Century" panose="02040604050505020304" pitchFamily="18" charset="0"/>
              </a:rPr>
              <a:t> не </a:t>
            </a:r>
            <a:r>
              <a:rPr lang="ru-RU" sz="3200" b="1" i="1" dirty="0" err="1">
                <a:latin typeface="Century" panose="02040604050505020304" pitchFamily="18" charset="0"/>
              </a:rPr>
              <a:t>змінило</a:t>
            </a:r>
            <a:r>
              <a:rPr lang="ru-RU" sz="3200" b="1" i="1" dirty="0">
                <a:latin typeface="Century" panose="02040604050505020304" pitchFamily="18" charset="0"/>
              </a:rPr>
              <a:t> </a:t>
            </a:r>
            <a:r>
              <a:rPr lang="ru-RU" sz="3200" b="1" i="1" dirty="0" smtClean="0">
                <a:latin typeface="Century" panose="02040604050505020304" pitchFamily="18" charset="0"/>
              </a:rPr>
              <a:t/>
            </a:r>
            <a:br>
              <a:rPr lang="ru-RU" sz="3200" b="1" i="1" dirty="0" smtClean="0">
                <a:latin typeface="Century" panose="02040604050505020304" pitchFamily="18" charset="0"/>
              </a:rPr>
            </a:br>
            <a:r>
              <a:rPr lang="ru-RU" sz="3200" b="1" i="1" dirty="0">
                <a:latin typeface="Century" panose="02040604050505020304" pitchFamily="18" charset="0"/>
              </a:rPr>
              <a:t> </a:t>
            </a:r>
            <a:r>
              <a:rPr lang="ru-RU" sz="3200" b="1" i="1" dirty="0" smtClean="0">
                <a:latin typeface="Century" panose="02040604050505020304" pitchFamily="18" charset="0"/>
              </a:rPr>
              <a:t>                                                </a:t>
            </a:r>
            <a:r>
              <a:rPr lang="ru-RU" sz="3200" b="1" i="1" dirty="0" err="1" smtClean="0">
                <a:latin typeface="Century" panose="02040604050505020304" pitchFamily="18" charset="0"/>
              </a:rPr>
              <a:t>мого</a:t>
            </a:r>
            <a:r>
              <a:rPr lang="ru-RU" sz="3200" b="1" i="1" dirty="0" smtClean="0">
                <a:latin typeface="Century" panose="02040604050505020304" pitchFamily="18" charset="0"/>
              </a:rPr>
              <a:t> </a:t>
            </a:r>
            <a:r>
              <a:rPr lang="uk-UA" sz="3200" b="1" i="1" dirty="0" smtClean="0">
                <a:latin typeface="Century" panose="02040604050505020304" pitchFamily="18" charset="0"/>
              </a:rPr>
              <a:t>ставлення </a:t>
            </a:r>
            <a:r>
              <a:rPr lang="uk-UA" sz="3200" b="1" i="1" dirty="0">
                <a:latin typeface="Century" panose="02040604050505020304" pitchFamily="18" charset="0"/>
              </a:rPr>
              <a:t>до </a:t>
            </a:r>
            <a:r>
              <a:rPr lang="uk-UA" sz="3200" b="1" i="1" dirty="0" smtClean="0">
                <a:latin typeface="Century" panose="02040604050505020304" pitchFamily="18" charset="0"/>
              </a:rPr>
              <a:t>добра</a:t>
            </a:r>
            <a:r>
              <a:rPr lang="uk-UA" sz="3200" b="1" i="1" dirty="0">
                <a:latin typeface="Century" panose="02040604050505020304" pitchFamily="18" charset="0"/>
              </a:rPr>
              <a:t>.</a:t>
            </a:r>
            <a:br>
              <a:rPr lang="uk-UA" sz="3200" b="1" i="1" dirty="0">
                <a:latin typeface="Century" panose="02040604050505020304" pitchFamily="18" charset="0"/>
              </a:rPr>
            </a:br>
            <a:r>
              <a:rPr lang="uk-UA" sz="3200" b="1" i="1" dirty="0" smtClean="0">
                <a:latin typeface="Century" panose="02040604050505020304" pitchFamily="18" charset="0"/>
              </a:rPr>
              <a:t>                                                                 Алі </a:t>
            </a:r>
            <a:r>
              <a:rPr lang="uk-UA" sz="3200" b="1" i="1" dirty="0">
                <a:latin typeface="Century" panose="02040604050505020304" pitchFamily="18" charset="0"/>
              </a:rPr>
              <a:t>Апшероні</a:t>
            </a:r>
            <a:r>
              <a:rPr lang="ru-RU" sz="3200" b="1" i="1" dirty="0">
                <a:latin typeface="Century" panose="02040604050505020304" pitchFamily="18" charset="0"/>
              </a:rPr>
              <a:t/>
            </a:r>
            <a:br>
              <a:rPr lang="ru-RU" sz="3200" b="1" i="1" dirty="0">
                <a:latin typeface="Century" panose="02040604050505020304" pitchFamily="18" charset="0"/>
              </a:rPr>
            </a:br>
            <a:endParaRPr lang="uk-UA" sz="3200" b="1" i="1" dirty="0">
              <a:latin typeface="Century" panose="02040604050505020304" pitchFamily="18" charset="0"/>
            </a:endParaRPr>
          </a:p>
        </p:txBody>
      </p:sp>
      <p:pic>
        <p:nvPicPr>
          <p:cNvPr id="5122" name="Picture 2" descr="http://medvestnik.com/uploads/posts/2015-05/1431362873_vospitani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33" b="-1729"/>
          <a:stretch/>
        </p:blipFill>
        <p:spPr bwMode="auto">
          <a:xfrm>
            <a:off x="62767" y="1750529"/>
            <a:ext cx="3981450" cy="267196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4.bp.blogspot.com/--W5Lj1XA-VQ/UK6Cw7eEMCI/AAAAAAAAVw4/dcSa_bihBbw/s1600/fo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641" y="3374430"/>
            <a:ext cx="4465644" cy="297419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dz-svitlyachok.klasna.com/uploads/editor/5400/429599/sitepage_55/images/gestokoe_obracheni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320" y="3723577"/>
            <a:ext cx="3480780" cy="22758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5128" name="Picture 8" descr="http://dnz366.klasna.com/uploads/editor/183/39609/sitepage_21/128109812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94" y="4547212"/>
            <a:ext cx="2904885" cy="21841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32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100" y="-36513"/>
            <a:ext cx="11506200" cy="1724025"/>
          </a:xfrm>
        </p:spPr>
        <p:txBody>
          <a:bodyPr/>
          <a:lstStyle/>
          <a:p>
            <a:pPr algn="ctr"/>
            <a:r>
              <a:rPr lang="uk-UA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Батьки несуть відповідальність за виховання та розвиток дитини</a:t>
            </a:r>
            <a:endParaRPr lang="uk-UA" dirty="0"/>
          </a:p>
        </p:txBody>
      </p:sp>
      <p:pic>
        <p:nvPicPr>
          <p:cNvPr id="1026" name="Picture 2" descr="https://image.jimcdn.com/app/cms/image/transf/dimension=550x10000:format=jpg/path/safdd7926605d481c/image/i1ec1a7c157254e51/version/1431535447/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1420812"/>
            <a:ext cx="5238750" cy="27432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duscha.at.ua/annonceNewsPho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850" y="3590926"/>
            <a:ext cx="6323513" cy="314342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kolegiym-16.klasna.com/uploads/editor/1719/400938/sitepage_39/images/risunok1_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188" y="1373973"/>
            <a:ext cx="3322832" cy="22169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ages.aif.ru/000/093/83aa86ac24941b27931dbc8c3cc7728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638" y="4287660"/>
            <a:ext cx="3241675" cy="244669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svitloforchuk.ck.ua/wp-content/uploads/2012/10/0_60832_88e02561_XL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56" y="1517665"/>
            <a:ext cx="2608263" cy="224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443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0300" y="80966"/>
            <a:ext cx="10960100" cy="1690688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Що веде до порушення прав дитини та неправильного ставлення дитини до своїх </a:t>
            </a:r>
            <a:r>
              <a:rPr lang="uk-UA" b="1" i="1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обов</a:t>
            </a:r>
            <a:r>
              <a:rPr lang="en-US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’</a:t>
            </a:r>
            <a:r>
              <a:rPr lang="uk-UA" b="1" i="1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язків</a:t>
            </a:r>
            <a:endParaRPr lang="uk-UA" b="1" i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Табличка 3"/>
          <p:cNvSpPr/>
          <p:nvPr/>
        </p:nvSpPr>
        <p:spPr>
          <a:xfrm>
            <a:off x="12700" y="1233489"/>
            <a:ext cx="3543300" cy="4300539"/>
          </a:xfrm>
          <a:prstGeom prst="plaqu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 smtClean="0">
                <a:solidFill>
                  <a:srgbClr val="C00000"/>
                </a:solidFill>
                <a:latin typeface="Century" panose="02040604050505020304" pitchFamily="18" charset="0"/>
              </a:rPr>
              <a:t>Коли батьки помилково вважають, що їхній </a:t>
            </a:r>
            <a:r>
              <a:rPr lang="uk-UA" sz="2800" b="1" i="1" dirty="0" err="1" smtClean="0">
                <a:solidFill>
                  <a:srgbClr val="C00000"/>
                </a:solidFill>
                <a:latin typeface="Century" panose="02040604050505020304" pitchFamily="18" charset="0"/>
              </a:rPr>
              <a:t>обов</a:t>
            </a:r>
            <a:r>
              <a:rPr lang="en-US" sz="2800" b="1" i="1" dirty="0" smtClean="0">
                <a:solidFill>
                  <a:srgbClr val="C00000"/>
                </a:solidFill>
                <a:latin typeface="Century" panose="02040604050505020304" pitchFamily="18" charset="0"/>
              </a:rPr>
              <a:t>’</a:t>
            </a:r>
            <a:r>
              <a:rPr lang="uk-UA" sz="2800" b="1" i="1" dirty="0" err="1" smtClean="0">
                <a:solidFill>
                  <a:srgbClr val="C00000"/>
                </a:solidFill>
                <a:latin typeface="Century" panose="02040604050505020304" pitchFamily="18" charset="0"/>
              </a:rPr>
              <a:t>язок</a:t>
            </a:r>
            <a:r>
              <a:rPr lang="uk-UA" sz="2800" b="1" i="1" dirty="0" smtClean="0">
                <a:solidFill>
                  <a:srgbClr val="C00000"/>
                </a:solidFill>
                <a:latin typeface="Century" panose="02040604050505020304" pitchFamily="18" charset="0"/>
              </a:rPr>
              <a:t>  полягає в піклуванні про харчування, одяг та взуття.</a:t>
            </a:r>
            <a:endParaRPr lang="uk-UA" sz="2800" b="1" i="1" dirty="0">
              <a:solidFill>
                <a:srgbClr val="C00000"/>
              </a:solidFill>
              <a:latin typeface="Century" panose="02040604050505020304" pitchFamily="18" charset="0"/>
            </a:endParaRPr>
          </a:p>
        </p:txBody>
      </p:sp>
      <p:sp>
        <p:nvSpPr>
          <p:cNvPr id="6" name="Табличка 5"/>
          <p:cNvSpPr/>
          <p:nvPr/>
        </p:nvSpPr>
        <p:spPr>
          <a:xfrm>
            <a:off x="3124200" y="1749428"/>
            <a:ext cx="3314700" cy="4171950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Century" panose="02040604050505020304" pitchFamily="18" charset="0"/>
              </a:rPr>
              <a:t>Коли </a:t>
            </a:r>
            <a:r>
              <a:rPr lang="ru-RU" sz="2800" b="1" i="1" dirty="0" err="1" smtClean="0">
                <a:solidFill>
                  <a:srgbClr val="C00000"/>
                </a:solidFill>
                <a:latin typeface="Century" panose="02040604050505020304" pitchFamily="18" charset="0"/>
              </a:rPr>
              <a:t>дитина</a:t>
            </a:r>
            <a:r>
              <a:rPr lang="ru-RU" sz="2800" b="1" i="1" dirty="0" smtClean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sz="2800" b="1" i="1" dirty="0" err="1" smtClean="0">
                <a:solidFill>
                  <a:srgbClr val="C00000"/>
                </a:solidFill>
                <a:latin typeface="Century" panose="02040604050505020304" pitchFamily="18" charset="0"/>
              </a:rPr>
              <a:t>змалку</a:t>
            </a:r>
            <a:r>
              <a:rPr lang="ru-RU" sz="2800" b="1" i="1" dirty="0" smtClean="0">
                <a:solidFill>
                  <a:srgbClr val="C00000"/>
                </a:solidFill>
                <a:latin typeface="Century" panose="02040604050505020304" pitchFamily="18" charset="0"/>
              </a:rPr>
              <a:t> слуха</a:t>
            </a:r>
            <a:r>
              <a:rPr lang="uk-UA" sz="2800" b="1" i="1" dirty="0" smtClean="0">
                <a:solidFill>
                  <a:srgbClr val="C00000"/>
                </a:solidFill>
                <a:latin typeface="Century" panose="02040604050505020304" pitchFamily="18" charset="0"/>
              </a:rPr>
              <a:t>є</a:t>
            </a:r>
            <a:r>
              <a:rPr lang="ru-RU" sz="2800" b="1" i="1" dirty="0" smtClean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sz="2800" b="1" i="1" dirty="0" err="1" smtClean="0">
                <a:solidFill>
                  <a:srgbClr val="C00000"/>
                </a:solidFill>
                <a:latin typeface="Century" panose="02040604050505020304" pitchFamily="18" charset="0"/>
              </a:rPr>
              <a:t>цинічні</a:t>
            </a:r>
            <a:r>
              <a:rPr lang="ru-RU" sz="2800" b="1" i="1" dirty="0" smtClean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sz="2800" b="1" i="1" dirty="0" err="1" smtClean="0">
                <a:solidFill>
                  <a:srgbClr val="C00000"/>
                </a:solidFill>
                <a:latin typeface="Century" panose="02040604050505020304" pitchFamily="18" charset="0"/>
              </a:rPr>
              <a:t>розмови</a:t>
            </a:r>
            <a:r>
              <a:rPr lang="ru-RU" sz="2800" b="1" i="1" dirty="0" smtClean="0">
                <a:solidFill>
                  <a:srgbClr val="C00000"/>
                </a:solidFill>
                <a:latin typeface="Century" panose="02040604050505020304" pitchFamily="18" charset="0"/>
              </a:rPr>
              <a:t> про </a:t>
            </a:r>
            <a:r>
              <a:rPr lang="en-US" sz="2800" b="1" i="1" dirty="0" smtClean="0">
                <a:solidFill>
                  <a:srgbClr val="C00000"/>
                </a:solidFill>
                <a:latin typeface="Century" panose="02040604050505020304" pitchFamily="18" charset="0"/>
              </a:rPr>
              <a:t>“</a:t>
            </a:r>
            <a:r>
              <a:rPr lang="ru-RU" sz="2800" b="1" i="1" dirty="0" err="1" smtClean="0">
                <a:solidFill>
                  <a:srgbClr val="C00000"/>
                </a:solidFill>
                <a:latin typeface="Century" panose="02040604050505020304" pitchFamily="18" charset="0"/>
              </a:rPr>
              <a:t>вміння</a:t>
            </a:r>
            <a:r>
              <a:rPr lang="ru-RU" sz="2800" b="1" i="1" dirty="0" smtClean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sz="2800" b="1" i="1" dirty="0" err="1" smtClean="0">
                <a:solidFill>
                  <a:srgbClr val="C00000"/>
                </a:solidFill>
                <a:latin typeface="Century" panose="02040604050505020304" pitchFamily="18" charset="0"/>
              </a:rPr>
              <a:t>жити</a:t>
            </a:r>
            <a:r>
              <a:rPr lang="en-US" sz="2800" b="1" i="1" dirty="0" smtClean="0">
                <a:solidFill>
                  <a:srgbClr val="C00000"/>
                </a:solidFill>
                <a:latin typeface="Century" panose="02040604050505020304" pitchFamily="18" charset="0"/>
              </a:rPr>
              <a:t>”</a:t>
            </a:r>
            <a:r>
              <a:rPr lang="ru-RU" sz="2800" b="1" i="1" dirty="0" smtClean="0">
                <a:solidFill>
                  <a:srgbClr val="C00000"/>
                </a:solidFill>
                <a:latin typeface="Century" panose="02040604050505020304" pitchFamily="18" charset="0"/>
              </a:rPr>
              <a:t> за принципом </a:t>
            </a:r>
            <a:endParaRPr lang="en-US" sz="2800" b="1" i="1" dirty="0">
              <a:solidFill>
                <a:srgbClr val="C00000"/>
              </a:solidFill>
              <a:latin typeface="Century" panose="02040604050505020304" pitchFamily="18" charset="0"/>
            </a:endParaRPr>
          </a:p>
          <a:p>
            <a:pPr algn="ctr"/>
            <a:r>
              <a:rPr lang="en-US" sz="2800" b="1" i="1" dirty="0" smtClean="0">
                <a:solidFill>
                  <a:srgbClr val="C00000"/>
                </a:solidFill>
                <a:latin typeface="Century" panose="02040604050505020304" pitchFamily="18" charset="0"/>
              </a:rPr>
              <a:t>”</a:t>
            </a:r>
            <a:r>
              <a:rPr lang="ru-RU" sz="2800" b="1" i="1" dirty="0" smtClean="0">
                <a:solidFill>
                  <a:srgbClr val="C00000"/>
                </a:solidFill>
                <a:latin typeface="Century" panose="02040604050505020304" pitchFamily="18" charset="0"/>
              </a:rPr>
              <a:t>я </a:t>
            </a:r>
            <a:r>
              <a:rPr lang="ru-RU" sz="2800" b="1" i="1" dirty="0" err="1" smtClean="0">
                <a:solidFill>
                  <a:srgbClr val="C00000"/>
                </a:solidFill>
                <a:latin typeface="Century" panose="02040604050505020304" pitchFamily="18" charset="0"/>
              </a:rPr>
              <a:t>тобі</a:t>
            </a:r>
            <a:r>
              <a:rPr lang="ru-RU" sz="2800" b="1" i="1" dirty="0" smtClean="0">
                <a:solidFill>
                  <a:srgbClr val="C00000"/>
                </a:solidFill>
                <a:latin typeface="Century" panose="02040604050505020304" pitchFamily="18" charset="0"/>
              </a:rPr>
              <a:t> – </a:t>
            </a:r>
            <a:r>
              <a:rPr lang="ru-RU" sz="2800" b="1" i="1" dirty="0" err="1" smtClean="0">
                <a:solidFill>
                  <a:srgbClr val="C00000"/>
                </a:solidFill>
                <a:latin typeface="Century" panose="02040604050505020304" pitchFamily="18" charset="0"/>
              </a:rPr>
              <a:t>ти</a:t>
            </a:r>
            <a:r>
              <a:rPr lang="ru-RU" sz="2800" b="1" i="1" dirty="0" smtClean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sz="2800" b="1" i="1" dirty="0" err="1" smtClean="0">
                <a:solidFill>
                  <a:srgbClr val="C00000"/>
                </a:solidFill>
                <a:latin typeface="Century" panose="02040604050505020304" pitchFamily="18" charset="0"/>
              </a:rPr>
              <a:t>мені</a:t>
            </a:r>
            <a:r>
              <a:rPr lang="en-US" sz="2800" b="1" i="1" dirty="0" smtClean="0">
                <a:solidFill>
                  <a:srgbClr val="C00000"/>
                </a:solidFill>
                <a:latin typeface="Century" panose="02040604050505020304" pitchFamily="18" charset="0"/>
              </a:rPr>
              <a:t>”</a:t>
            </a:r>
            <a:endParaRPr lang="uk-UA" sz="2800" b="1" i="1" dirty="0">
              <a:solidFill>
                <a:srgbClr val="C00000"/>
              </a:solidFill>
              <a:latin typeface="Century" panose="02040604050505020304" pitchFamily="18" charset="0"/>
            </a:endParaRPr>
          </a:p>
        </p:txBody>
      </p:sp>
      <p:sp>
        <p:nvSpPr>
          <p:cNvPr id="7" name="Табличка 6"/>
          <p:cNvSpPr/>
          <p:nvPr/>
        </p:nvSpPr>
        <p:spPr>
          <a:xfrm>
            <a:off x="6254750" y="2052638"/>
            <a:ext cx="3251200" cy="4271962"/>
          </a:xfrm>
          <a:prstGeom prst="plaqu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Century" panose="02040604050505020304" pitchFamily="18" charset="0"/>
              </a:rPr>
              <a:t>Коли </a:t>
            </a:r>
            <a:r>
              <a:rPr lang="ru-RU" sz="2800" b="1" i="1" dirty="0" err="1" smtClean="0">
                <a:solidFill>
                  <a:srgbClr val="C00000"/>
                </a:solidFill>
                <a:latin typeface="Century" panose="02040604050505020304" pitchFamily="18" charset="0"/>
              </a:rPr>
              <a:t>дитина</a:t>
            </a:r>
            <a:r>
              <a:rPr lang="ru-RU" sz="2800" b="1" i="1" dirty="0" smtClean="0">
                <a:solidFill>
                  <a:srgbClr val="C00000"/>
                </a:solidFill>
                <a:latin typeface="Century" panose="02040604050505020304" pitchFamily="18" charset="0"/>
              </a:rPr>
              <a:t> не </a:t>
            </a:r>
            <a:r>
              <a:rPr lang="ru-RU" sz="2800" b="1" i="1" dirty="0" err="1" smtClean="0">
                <a:solidFill>
                  <a:srgbClr val="C00000"/>
                </a:solidFill>
                <a:latin typeface="Century" panose="02040604050505020304" pitchFamily="18" charset="0"/>
              </a:rPr>
              <a:t>має</a:t>
            </a:r>
            <a:r>
              <a:rPr lang="ru-RU" sz="2800" b="1" i="1" dirty="0" smtClean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sz="2800" b="1" i="1" dirty="0" err="1" smtClean="0">
                <a:solidFill>
                  <a:srgbClr val="C00000"/>
                </a:solidFill>
                <a:latin typeface="Century" panose="02040604050505020304" pitchFamily="18" charset="0"/>
              </a:rPr>
              <a:t>обов</a:t>
            </a:r>
            <a:r>
              <a:rPr lang="en-US" sz="2800" b="1" i="1" dirty="0" smtClean="0">
                <a:solidFill>
                  <a:srgbClr val="C00000"/>
                </a:solidFill>
                <a:latin typeface="Century" panose="02040604050505020304" pitchFamily="18" charset="0"/>
              </a:rPr>
              <a:t>’</a:t>
            </a:r>
            <a:r>
              <a:rPr lang="ru-RU" sz="2800" b="1" i="1" dirty="0" err="1" smtClean="0">
                <a:solidFill>
                  <a:srgbClr val="C00000"/>
                </a:solidFill>
                <a:latin typeface="Century" panose="02040604050505020304" pitchFamily="18" charset="0"/>
              </a:rPr>
              <a:t>язків</a:t>
            </a:r>
            <a:r>
              <a:rPr lang="ru-RU" sz="2800" b="1" i="1" dirty="0" smtClean="0">
                <a:solidFill>
                  <a:srgbClr val="C00000"/>
                </a:solidFill>
                <a:latin typeface="Century" panose="02040604050505020304" pitchFamily="18" charset="0"/>
              </a:rPr>
              <a:t> в </a:t>
            </a:r>
            <a:r>
              <a:rPr lang="ru-RU" sz="2800" b="1" i="1" dirty="0" err="1" smtClean="0">
                <a:solidFill>
                  <a:srgbClr val="C00000"/>
                </a:solidFill>
                <a:latin typeface="Century" panose="02040604050505020304" pitchFamily="18" charset="0"/>
              </a:rPr>
              <a:t>родині</a:t>
            </a:r>
            <a:r>
              <a:rPr lang="ru-RU" sz="2800" b="1" i="1" dirty="0" smtClean="0">
                <a:solidFill>
                  <a:srgbClr val="C00000"/>
                </a:solidFill>
                <a:latin typeface="Century" panose="02040604050505020304" pitchFamily="18" charset="0"/>
              </a:rPr>
              <a:t> ;</a:t>
            </a:r>
            <a:r>
              <a:rPr lang="ru-RU" sz="2800" b="1" i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sz="2800" b="1" i="1" dirty="0" smtClean="0">
                <a:solidFill>
                  <a:srgbClr val="C00000"/>
                </a:solidFill>
                <a:latin typeface="Century" panose="02040604050505020304" pitchFamily="18" charset="0"/>
              </a:rPr>
              <a:t>коли </a:t>
            </a:r>
            <a:r>
              <a:rPr lang="ru-RU" sz="2800" b="1" i="1" dirty="0" err="1" smtClean="0">
                <a:solidFill>
                  <a:srgbClr val="C00000"/>
                </a:solidFill>
                <a:latin typeface="Century" panose="02040604050505020304" pitchFamily="18" charset="0"/>
              </a:rPr>
              <a:t>слабий</a:t>
            </a:r>
            <a:r>
              <a:rPr lang="ru-RU" sz="2800" b="1" i="1" dirty="0" smtClean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Century" panose="02040604050505020304" pitchFamily="18" charset="0"/>
              </a:rPr>
              <a:t>(</a:t>
            </a:r>
            <a:r>
              <a:rPr lang="ru-RU" sz="2800" b="1" i="1" dirty="0" err="1" smtClean="0">
                <a:solidFill>
                  <a:srgbClr val="C00000"/>
                </a:solidFill>
                <a:latin typeface="Century" panose="02040604050505020304" pitchFamily="18" charset="0"/>
              </a:rPr>
              <a:t>або</a:t>
            </a:r>
            <a:r>
              <a:rPr lang="ru-RU" sz="2800" b="1" i="1" dirty="0" smtClean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sz="2800" b="1" i="1" dirty="0" err="1" smtClean="0">
                <a:solidFill>
                  <a:srgbClr val="C00000"/>
                </a:solidFill>
                <a:latin typeface="Century" panose="02040604050505020304" pitchFamily="18" charset="0"/>
              </a:rPr>
              <a:t>зовсім</a:t>
            </a:r>
            <a:r>
              <a:rPr lang="ru-RU" sz="2800" b="1" i="1" dirty="0" smtClean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sz="2800" b="1" i="1" dirty="0" err="1" smtClean="0">
                <a:solidFill>
                  <a:srgbClr val="C00000"/>
                </a:solidFill>
                <a:latin typeface="Century" panose="02040604050505020304" pitchFamily="18" charset="0"/>
              </a:rPr>
              <a:t>відсутн</a:t>
            </a:r>
            <a:r>
              <a:rPr lang="uk-UA" sz="2800" b="1" i="1" dirty="0" err="1" smtClean="0">
                <a:solidFill>
                  <a:srgbClr val="C00000"/>
                </a:solidFill>
                <a:latin typeface="Century" panose="02040604050505020304" pitchFamily="18" charset="0"/>
              </a:rPr>
              <a:t>ій</a:t>
            </a:r>
            <a:r>
              <a:rPr lang="uk-UA" sz="2800" b="1" i="1" dirty="0" smtClean="0">
                <a:solidFill>
                  <a:srgbClr val="C00000"/>
                </a:solidFill>
                <a:latin typeface="Century" panose="02040604050505020304" pitchFamily="18" charset="0"/>
              </a:rPr>
              <a:t>) контроль</a:t>
            </a:r>
            <a:r>
              <a:rPr lang="ru-RU" sz="2800" b="1" i="1" dirty="0" smtClean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endParaRPr lang="en-US" sz="2800" b="1" i="1" dirty="0">
              <a:solidFill>
                <a:srgbClr val="C00000"/>
              </a:solidFill>
              <a:latin typeface="Century" panose="02040604050505020304" pitchFamily="18" charset="0"/>
            </a:endParaRPr>
          </a:p>
          <a:p>
            <a:pPr algn="ctr"/>
            <a:r>
              <a:rPr lang="uk-UA" sz="2800" b="1" i="1" dirty="0">
                <a:solidFill>
                  <a:srgbClr val="C00000"/>
                </a:solidFill>
                <a:latin typeface="Century" panose="02040604050505020304" pitchFamily="18" charset="0"/>
              </a:rPr>
              <a:t>з</a:t>
            </a:r>
            <a:r>
              <a:rPr lang="uk-UA" sz="2800" b="1" i="1" dirty="0" smtClean="0">
                <a:solidFill>
                  <a:srgbClr val="C00000"/>
                </a:solidFill>
                <a:latin typeface="Century" panose="02040604050505020304" pitchFamily="18" charset="0"/>
              </a:rPr>
              <a:t>а її поведінкою</a:t>
            </a:r>
            <a:endParaRPr lang="uk-UA" sz="2800" b="1" i="1" dirty="0">
              <a:solidFill>
                <a:srgbClr val="C00000"/>
              </a:solidFill>
              <a:latin typeface="Century" panose="02040604050505020304" pitchFamily="18" charset="0"/>
            </a:endParaRPr>
          </a:p>
        </p:txBody>
      </p:sp>
      <p:sp>
        <p:nvSpPr>
          <p:cNvPr id="8" name="Табличка 7"/>
          <p:cNvSpPr/>
          <p:nvPr/>
        </p:nvSpPr>
        <p:spPr>
          <a:xfrm>
            <a:off x="9245600" y="2954339"/>
            <a:ext cx="2946400" cy="3784600"/>
          </a:xfrm>
          <a:prstGeom prst="plaqu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Century" panose="02040604050505020304" pitchFamily="18" charset="0"/>
              </a:rPr>
              <a:t>Коли </a:t>
            </a:r>
            <a:r>
              <a:rPr lang="ru-RU" sz="2800" b="1" i="1" dirty="0" err="1" smtClean="0">
                <a:solidFill>
                  <a:srgbClr val="C00000"/>
                </a:solidFill>
                <a:latin typeface="Century" panose="02040604050505020304" pitchFamily="18" charset="0"/>
              </a:rPr>
              <a:t>дити</a:t>
            </a:r>
            <a:r>
              <a:rPr lang="uk-UA" sz="2800" b="1" i="1" dirty="0" smtClean="0">
                <a:solidFill>
                  <a:srgbClr val="C00000"/>
                </a:solidFill>
                <a:latin typeface="Century" panose="02040604050505020304" pitchFamily="18" charset="0"/>
              </a:rPr>
              <a:t>на виховується в жорстокості та в зневазі</a:t>
            </a:r>
            <a:endParaRPr lang="en-US" sz="2800" b="1" i="1" dirty="0">
              <a:solidFill>
                <a:srgbClr val="C00000"/>
              </a:solidFill>
              <a:latin typeface="Century" panose="02040604050505020304" pitchFamily="18" charset="0"/>
            </a:endParaRPr>
          </a:p>
        </p:txBody>
      </p:sp>
      <p:pic>
        <p:nvPicPr>
          <p:cNvPr id="6146" name="Picture 2" descr="http://3.bp.blogspot.com/-_VcmcVlSXio/Ve6VkC6bE_I/AAAAAAAADNQ/2GqJOAVrUfY/s1600/%25D0%25BF%25D0%25B8%25D1%2582%25D0%25B0%25D0%25BD%25D0%25BD%25D1%258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5534028"/>
            <a:ext cx="1262061" cy="126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umanrda.gov.ua/uploads/posts/2015-02/1424956070_142468553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2" t="1655" r="15343" b="468"/>
          <a:stretch/>
        </p:blipFill>
        <p:spPr bwMode="auto">
          <a:xfrm>
            <a:off x="10159999" y="1157288"/>
            <a:ext cx="1671929" cy="179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356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53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59000" y="918989"/>
            <a:ext cx="7327900" cy="5427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uk-UA" sz="5400" b="1" dirty="0">
                <a:solidFill>
                  <a:srgbClr val="FF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Helvetica" panose="020B0604020202020204" pitchFamily="34" charset="0"/>
              </a:rPr>
              <a:t>Найкраще, що ви можете зробити для Вашої дитини,</a:t>
            </a:r>
            <a:endParaRPr lang="uk-UA" sz="5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uk-UA" sz="5400" b="1" dirty="0">
                <a:solidFill>
                  <a:srgbClr val="FF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Helvetica" panose="020B0604020202020204" pitchFamily="34" charset="0"/>
              </a:rPr>
              <a:t>це створити гармонію і тепло в своїй сім'ї.</a:t>
            </a:r>
            <a:endParaRPr lang="uk-UA" sz="5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07000"/>
              </a:lnSpc>
              <a:spcAft>
                <a:spcPts val="800"/>
              </a:spcAft>
            </a:pPr>
            <a:r>
              <a:rPr lang="uk-UA" sz="5400" b="1" i="1" dirty="0">
                <a:solidFill>
                  <a:srgbClr val="FF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uk-UA" sz="5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2156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618</TotalTime>
  <Words>148</Words>
  <Application>Microsoft Office PowerPoint</Application>
  <PresentationFormat>Широкоэкранный</PresentationFormat>
  <Paragraphs>19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9" baseType="lpstr">
      <vt:lpstr>Arial</vt:lpstr>
      <vt:lpstr>Bookman Old Style</vt:lpstr>
      <vt:lpstr>Calibri</vt:lpstr>
      <vt:lpstr>Calibri Light</vt:lpstr>
      <vt:lpstr>Cambria</vt:lpstr>
      <vt:lpstr>Century</vt:lpstr>
      <vt:lpstr>Helvetica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Право не розлучатися зі своїми батьками</vt:lpstr>
      <vt:lpstr>Право на виховання  в родині</vt:lpstr>
      <vt:lpstr>Право на безпечні  умови життя</vt:lpstr>
      <vt:lpstr>Право не піддаватися жорстокому та недбалому відношенню                              Я бачив у житті багато зла,                                                 але і воно не змінило                                                   мого ставлення до добра.                                                                  Алі Апшероні </vt:lpstr>
      <vt:lpstr>Батьки несуть відповідальність за виховання та розвиток дитини</vt:lpstr>
      <vt:lpstr>Що веде до порушення прав дитини та неправильного ставлення дитини до своїх обов’язків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27</cp:revision>
  <dcterms:created xsi:type="dcterms:W3CDTF">2015-12-19T20:44:19Z</dcterms:created>
  <dcterms:modified xsi:type="dcterms:W3CDTF">2024-03-20T19:57:33Z</dcterms:modified>
</cp:coreProperties>
</file>